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1017" r:id="rId3"/>
    <p:sldId id="1040" r:id="rId4"/>
    <p:sldId id="1019" r:id="rId5"/>
    <p:sldId id="1021" r:id="rId6"/>
    <p:sldId id="1023" r:id="rId7"/>
    <p:sldId id="1043" r:id="rId8"/>
    <p:sldId id="1044" r:id="rId9"/>
    <p:sldId id="1045" r:id="rId10"/>
    <p:sldId id="1026" r:id="rId11"/>
    <p:sldId id="1027" r:id="rId12"/>
    <p:sldId id="1018" r:id="rId13"/>
    <p:sldId id="1046" r:id="rId14"/>
    <p:sldId id="1047" r:id="rId15"/>
    <p:sldId id="1025" r:id="rId16"/>
    <p:sldId id="1030" r:id="rId17"/>
    <p:sldId id="1048" r:id="rId18"/>
    <p:sldId id="1037"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mj-ea"/>
                <a:cs typeface="微软雅黑" panose="020B0503020204020204" pitchFamily="34" charset="-122"/>
              </a:rPr>
              <a:t>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光的干涉、衍射和偏振</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3</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光的衍射</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光的波动现象的实验装置如图甲所示，实验中光屏上得到了如图乙所示的图样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挡板上有两条平行的狭缝</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减小激光器和狭缝间的距离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增大狭缝和光屏间的距离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将红色激光换成蓝色激光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362237" y="905454"/>
            <a:ext cx="1127935" cy="363305"/>
          </a:xfrm>
          <a:prstGeom prst="rect">
            <a:avLst/>
          </a:prstGeom>
        </p:spPr>
      </p:pic>
      <p:pic>
        <p:nvPicPr>
          <p:cNvPr id="4" name="24答案.eps" descr="id:2147493967;FounderCES"/>
          <p:cNvPicPr/>
          <p:nvPr/>
        </p:nvPicPr>
        <p:blipFill>
          <a:blip r:embed="rId3"/>
          <a:stretch>
            <a:fillRect/>
          </a:stretch>
        </p:blipFill>
        <p:spPr>
          <a:xfrm>
            <a:off x="502431" y="4256137"/>
            <a:ext cx="912255" cy="324991"/>
          </a:xfrm>
          <a:prstGeom prst="rect">
            <a:avLst/>
          </a:prstGeom>
        </p:spPr>
      </p:pic>
      <p:pic>
        <p:nvPicPr>
          <p:cNvPr id="5" name="图片 4"/>
          <p:cNvPicPr>
            <a:picLocks noChangeAspect="1"/>
          </p:cNvPicPr>
          <p:nvPr/>
        </p:nvPicPr>
        <p:blipFill>
          <a:blip r:embed="rId4"/>
          <a:stretch>
            <a:fillRect/>
          </a:stretch>
        </p:blipFill>
        <p:spPr>
          <a:xfrm>
            <a:off x="7823398" y="1412776"/>
            <a:ext cx="2880320" cy="2789744"/>
          </a:xfrm>
          <a:prstGeom prst="rect">
            <a:avLst/>
          </a:prstGeom>
        </p:spPr>
      </p:pic>
      <p:sp>
        <p:nvSpPr>
          <p:cNvPr id="7" name="矩形 6"/>
          <p:cNvSpPr/>
          <p:nvPr/>
        </p:nvSpPr>
        <p:spPr>
          <a:xfrm>
            <a:off x="1414686" y="4191471"/>
            <a:ext cx="407484" cy="461665"/>
          </a:xfrm>
          <a:prstGeom prst="rect">
            <a:avLst/>
          </a:prstGeom>
        </p:spPr>
        <p:txBody>
          <a:bodyPr wrap="none">
            <a:spAutoFit/>
          </a:bodyPr>
          <a:lstStyle/>
          <a:p>
            <a:r>
              <a:rPr lang="en-US" altLang="zh-CN" sz="2400">
                <a:solidFill>
                  <a:srgbClr val="000000"/>
                </a:solidFill>
              </a:rPr>
              <a:t>D</a:t>
            </a:r>
            <a:endParaRPr lang="zh-CN" altLang="en-US"/>
          </a:p>
        </p:txBody>
      </p:sp>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279223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图乙条纹特点可知该条纹是单缝衍射条纹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即挡板上有一条狭缝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因为单缝衍射形成的条纹间距与单缝宽度、缝到屏的距离、条纹的位置以及光的波长有关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与激光器和狭缝间的距离无关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即减小激光器和狭缝间的距离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中央亮条纹宽度将不变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增大狭缝和光屏间的距离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中央亮条纹将变宽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将红色激光换成蓝色激光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光的波长变短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则中央亮条纹将变窄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3960;FounderCES"/>
          <p:cNvPicPr/>
          <p:nvPr/>
        </p:nvPicPr>
        <p:blipFill>
          <a:blip r:embed="rId2"/>
          <a:stretch>
            <a:fillRect/>
          </a:stretch>
        </p:blipFill>
        <p:spPr>
          <a:xfrm>
            <a:off x="534517" y="1052736"/>
            <a:ext cx="808161" cy="288032"/>
          </a:xfrm>
          <a:prstGeom prst="rect">
            <a:avLst/>
          </a:prstGeom>
        </p:spPr>
      </p:pic>
      <p:pic>
        <p:nvPicPr>
          <p:cNvPr id="4" name="图片 3"/>
          <p:cNvPicPr>
            <a:picLocks noChangeAspect="1"/>
          </p:cNvPicPr>
          <p:nvPr/>
        </p:nvPicPr>
        <p:blipFill>
          <a:blip r:embed="rId3"/>
          <a:stretch>
            <a:fillRect/>
          </a:stretch>
        </p:blipFill>
        <p:spPr>
          <a:xfrm>
            <a:off x="4727054" y="3663592"/>
            <a:ext cx="2880320" cy="2789744"/>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08721"/>
            <a:ext cx="11512136" cy="1944216"/>
          </a:xfrm>
          <a:prstGeom prst="rect">
            <a:avLst/>
          </a:prstGeom>
        </p:spPr>
      </p:pic>
      <p:sp>
        <p:nvSpPr>
          <p:cNvPr id="2" name="内容占位符 1"/>
          <p:cNvSpPr>
            <a:spLocks noGrp="1"/>
          </p:cNvSpPr>
          <p:nvPr>
            <p:ph idx="1"/>
          </p:nvPr>
        </p:nvSpPr>
        <p:spPr>
          <a:xfrm>
            <a:off x="360854" y="954594"/>
            <a:ext cx="11485848" cy="175432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衍射图样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的特征</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对于衍射条纹的特征用十二个字概括</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中宽边窄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中亮边暗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中白边彩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中白边彩</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只适用于白光的衍射图样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各种衍射图样的形状不同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而图样的分布规律、影响因素都是类似的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顿有所悟.eps" descr="id:2147493770;FounderCES"/>
          <p:cNvPicPr/>
          <p:nvPr/>
        </p:nvPicPr>
        <p:blipFill>
          <a:blip r:embed="rId3"/>
          <a:stretch>
            <a:fillRect/>
          </a:stretch>
        </p:blipFill>
        <p:spPr>
          <a:xfrm>
            <a:off x="550590" y="1052736"/>
            <a:ext cx="1963116" cy="430272"/>
          </a:xfrm>
          <a:prstGeom prst="rect">
            <a:avLst/>
          </a:prstGeom>
        </p:spPr>
      </p:pic>
    </p:spTree>
    <p:extLst>
      <p:ext uri="{BB962C8B-B14F-4D97-AF65-F5344CB8AC3E}">
        <p14:creationId xmlns:p14="http://schemas.microsoft.com/office/powerpoint/2010/main" val="41946595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单缝衍射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与双缝干涉的比较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相同点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都有明暗相间的条纹，条纹都是光波叠加时加强或减弱的结果</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都是波特有的现象，表明光是一种波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3777;FounderCES"/>
          <p:cNvPicPr/>
          <p:nvPr/>
        </p:nvPicPr>
        <p:blipFill>
          <a:blip r:embed="rId2"/>
          <a:stretch>
            <a:fillRect/>
          </a:stretch>
        </p:blipFill>
        <p:spPr>
          <a:xfrm>
            <a:off x="478261" y="908720"/>
            <a:ext cx="1080441" cy="379472"/>
          </a:xfrm>
          <a:prstGeom prst="rect">
            <a:avLst/>
          </a:prstGeom>
        </p:spPr>
      </p:pic>
    </p:spTree>
    <p:extLst>
      <p:ext uri="{BB962C8B-B14F-4D97-AF65-F5344CB8AC3E}">
        <p14:creationId xmlns:p14="http://schemas.microsoft.com/office/powerpoint/2010/main" val="163411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单缝衍射：只要狭缝足够小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双缝干涉：频率相同、振动方向相同、相位差恒定的两列光波相遇叠加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单缝衍射的图样是中央为最宽最亮的亮条纹，两侧亮条纹变暗变窄；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双缝干涉的图样是亮度相同的等间距的条纹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3996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07831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光的单缝衍射实验中可观察到清晰的亮暗相间的图样，图中属于光的单缝衍射图样的是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中的条纹是等间距的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是光的双缝干涉图样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是单色光的单缝衍射图样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是水波的衍射图样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是白光的单缝衍射图样</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2"/>
          <a:stretch>
            <a:fillRect/>
          </a:stretch>
        </p:blipFill>
        <p:spPr>
          <a:xfrm>
            <a:off x="406574" y="900164"/>
            <a:ext cx="1224136" cy="393921"/>
          </a:xfrm>
          <a:prstGeom prst="rect">
            <a:avLst/>
          </a:prstGeom>
        </p:spPr>
      </p:pic>
      <p:pic>
        <p:nvPicPr>
          <p:cNvPr id="5" name="qw92n.jpg" descr="id:2147493791;FounderCES"/>
          <p:cNvPicPr/>
          <p:nvPr/>
        </p:nvPicPr>
        <p:blipFill>
          <a:blip r:embed="rId3"/>
          <a:stretch>
            <a:fillRect/>
          </a:stretch>
        </p:blipFill>
        <p:spPr>
          <a:xfrm>
            <a:off x="3214886" y="2348880"/>
            <a:ext cx="6553930" cy="1080120"/>
          </a:xfrm>
          <a:prstGeom prst="rect">
            <a:avLst/>
          </a:prstGeom>
        </p:spPr>
      </p:pic>
      <p:pic>
        <p:nvPicPr>
          <p:cNvPr id="6" name="24解析.eps" descr="id:2147493960;FounderCES"/>
          <p:cNvPicPr/>
          <p:nvPr/>
        </p:nvPicPr>
        <p:blipFill>
          <a:blip r:embed="rId4"/>
          <a:stretch>
            <a:fillRect/>
          </a:stretch>
        </p:blipFill>
        <p:spPr>
          <a:xfrm>
            <a:off x="406574" y="4788526"/>
            <a:ext cx="864096" cy="307967"/>
          </a:xfrm>
          <a:prstGeom prst="rect">
            <a:avLst/>
          </a:prstGeom>
        </p:spPr>
      </p:pic>
      <p:pic>
        <p:nvPicPr>
          <p:cNvPr id="7" name="24答案.eps" descr="id:2147493967;FounderCES"/>
          <p:cNvPicPr/>
          <p:nvPr/>
        </p:nvPicPr>
        <p:blipFill>
          <a:blip r:embed="rId5"/>
          <a:stretch>
            <a:fillRect/>
          </a:stretch>
        </p:blipFill>
        <p:spPr>
          <a:xfrm>
            <a:off x="406574" y="4229714"/>
            <a:ext cx="842082" cy="299992"/>
          </a:xfrm>
          <a:prstGeom prst="rect">
            <a:avLst/>
          </a:prstGeom>
        </p:spPr>
      </p:pic>
    </p:spTree>
    <p:extLst>
      <p:ext uri="{BB962C8B-B14F-4D97-AF65-F5344CB8AC3E}">
        <p14:creationId xmlns:p14="http://schemas.microsoft.com/office/powerpoint/2010/main" val="85459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3970318"/>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图所示的四种明暗相间的条纹，是红光、紫光分别通过同一个双缝干涉仪形成的干涉图样和通过同一个单缝形成的衍射图样，图中阴影部分代表亮条纹，对下列四幅图分析正确的是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图甲是红光的衍射条纹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图乙是红光的衍射条纹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图丙对应的色光频率更小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在同种介质中图丁对应的色光波长更长</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496928" y="906882"/>
            <a:ext cx="1133782" cy="365455"/>
          </a:xfrm>
          <a:prstGeom prst="rect">
            <a:avLst/>
          </a:prstGeom>
        </p:spPr>
      </p:pic>
      <p:pic>
        <p:nvPicPr>
          <p:cNvPr id="4" name="24答案.eps" descr="id:2147493967;FounderCES"/>
          <p:cNvPicPr/>
          <p:nvPr/>
        </p:nvPicPr>
        <p:blipFill>
          <a:blip r:embed="rId3"/>
          <a:stretch>
            <a:fillRect/>
          </a:stretch>
        </p:blipFill>
        <p:spPr>
          <a:xfrm>
            <a:off x="502431" y="4760193"/>
            <a:ext cx="912255" cy="324991"/>
          </a:xfrm>
          <a:prstGeom prst="rect">
            <a:avLst/>
          </a:prstGeom>
        </p:spPr>
      </p:pic>
      <p:pic>
        <p:nvPicPr>
          <p:cNvPr id="5" name="图片 4"/>
          <p:cNvPicPr/>
          <p:nvPr/>
        </p:nvPicPr>
        <p:blipFill>
          <a:blip r:embed="rId4"/>
          <a:stretch>
            <a:fillRect/>
          </a:stretch>
        </p:blipFill>
        <p:spPr>
          <a:xfrm>
            <a:off x="4655046" y="2564904"/>
            <a:ext cx="6624736" cy="1403546"/>
          </a:xfrm>
          <a:prstGeom prst="rect">
            <a:avLst/>
          </a:prstGeom>
        </p:spPr>
      </p:pic>
      <p:sp>
        <p:nvSpPr>
          <p:cNvPr id="7" name="矩形 6"/>
          <p:cNvSpPr/>
          <p:nvPr/>
        </p:nvSpPr>
        <p:spPr>
          <a:xfrm>
            <a:off x="1431938" y="4699266"/>
            <a:ext cx="407484" cy="461665"/>
          </a:xfrm>
          <a:prstGeom prst="rect">
            <a:avLst/>
          </a:prstGeom>
        </p:spPr>
        <p:txBody>
          <a:bodyPr wrap="none">
            <a:spAutoFit/>
          </a:bodyPr>
          <a:lstStyle/>
          <a:p>
            <a:r>
              <a:rPr lang="en-US" altLang="zh-CN" sz="2400">
                <a:solidFill>
                  <a:srgbClr val="000000"/>
                </a:solidFill>
              </a:rPr>
              <a:t>D</a:t>
            </a:r>
            <a:endParaRPr lang="zh-CN" altLang="en-US"/>
          </a:p>
        </p:txBody>
      </p:sp>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836712"/>
            <a:ext cx="11485848" cy="217187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干涉图样</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条纹是等间距的</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紫光对应的间距较小</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所以图甲为红光的干涉条纹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图乙为紫光的衍射条纹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图丙为紫光的干涉条纹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图丁为红光的衍射条纹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红光的频率小于紫光的频率</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所以图丙对应的色光频率更大</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红光的波长大于紫光的波长</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在同种介质中图丁对应的色光波长更长</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93960;FounderCES"/>
          <p:cNvPicPr/>
          <p:nvPr/>
        </p:nvPicPr>
        <p:blipFill>
          <a:blip r:embed="rId2"/>
          <a:stretch>
            <a:fillRect/>
          </a:stretch>
        </p:blipFill>
        <p:spPr>
          <a:xfrm>
            <a:off x="478582" y="1052736"/>
            <a:ext cx="808161" cy="288032"/>
          </a:xfrm>
          <a:prstGeom prst="rect">
            <a:avLst/>
          </a:prstGeom>
        </p:spPr>
      </p:pic>
      <p:pic>
        <p:nvPicPr>
          <p:cNvPr id="4" name="图片 3"/>
          <p:cNvPicPr/>
          <p:nvPr/>
        </p:nvPicPr>
        <p:blipFill>
          <a:blip r:embed="rId3"/>
          <a:stretch>
            <a:fillRect/>
          </a:stretch>
        </p:blipFill>
        <p:spPr>
          <a:xfrm>
            <a:off x="3214886" y="3140968"/>
            <a:ext cx="6624736" cy="1403546"/>
          </a:xfrm>
          <a:prstGeom prst="rect">
            <a:avLst/>
          </a:prstGeom>
        </p:spPr>
      </p:pic>
    </p:spTree>
    <p:extLst>
      <p:ext uri="{BB962C8B-B14F-4D97-AF65-F5344CB8AC3E}">
        <p14:creationId xmlns:p14="http://schemas.microsoft.com/office/powerpoint/2010/main" val="550505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2933847"/>
          </a:xfrm>
          <a:prstGeom prst="rect">
            <a:avLst/>
          </a:prstGeom>
        </p:spPr>
      </p:pic>
      <p:sp>
        <p:nvSpPr>
          <p:cNvPr id="2" name="内容占位符 1"/>
          <p:cNvSpPr>
            <a:spLocks noGrp="1"/>
          </p:cNvSpPr>
          <p:nvPr>
            <p:ph idx="1"/>
          </p:nvPr>
        </p:nvSpPr>
        <p:spPr>
          <a:xfrm>
            <a:off x="360854" y="908720"/>
            <a:ext cx="11485848" cy="334995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区分</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双缝干涉条纹与单缝衍射条纹的方式</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根据条纹的宽度区分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双缝干涉的条纹是等宽的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条纹间距也是相等的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而单缝衍射的条纹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中央亮条纹最宽</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两侧的亮条纹逐渐变窄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根据亮条纹的亮度区分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双缝干涉条纹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从中央亮条纹往两侧亮度变化很小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而单缝衍射条纹中央亮条纹最亮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两侧的亮条纹逐渐变暗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zh-CN" altLang="en-US"/>
          </a:p>
        </p:txBody>
      </p:sp>
      <p:pic>
        <p:nvPicPr>
          <p:cNvPr id="6" name="名师点拨.eps" descr="id:2147493861;FounderCES"/>
          <p:cNvPicPr/>
          <p:nvPr/>
        </p:nvPicPr>
        <p:blipFill>
          <a:blip r:embed="rId3"/>
          <a:stretch>
            <a:fillRect/>
          </a:stretch>
        </p:blipFill>
        <p:spPr>
          <a:xfrm>
            <a:off x="550590" y="980728"/>
            <a:ext cx="2088232" cy="487625"/>
          </a:xfrm>
          <a:prstGeom prst="rect">
            <a:avLst/>
          </a:prstGeom>
        </p:spPr>
      </p:pic>
    </p:spTree>
    <p:extLst>
      <p:ext uri="{BB962C8B-B14F-4D97-AF65-F5344CB8AC3E}">
        <p14:creationId xmlns:p14="http://schemas.microsoft.com/office/powerpoint/2010/main" val="28793993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衍射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现象</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光的衍射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光绕过障碍物偏离直线传播的现象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衍射图样是</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明暗相间</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的条纹或圆环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只有当障碍物或孔的尺寸接近光的波长时，衍射才是明显的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66263" y="172297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单缝衍射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单色光通过狭缝时，在屏幕上出现明暗相间的条纹，中央为亮条纹，中央条纹</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最宽最亮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，其余条纹变窄变暗；白光通过狭缝时，在屏上出现彩色条纹，中央为白条纹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圆孔衍射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光通过圆孔时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孔很小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在屏幕上会出现明暗相间的圆环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70940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556222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衍射</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对分辨本领的影响</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利用光学仪器成像时，若衍射现象很明显，可能会出现不同的点光源在光屏上所成的像相互重叠的现象，此时在光屏上将难以分辨这两个点光源所成的像，导致成像模糊，因此使用光学仪器观测时，光的衍射现象越明显，成像越模糊，光学仪器的分辨本领越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光学仪器的分辨本领和其放大倍率无关，分辨本领差意味着成像模糊，无论放大多少倍都不能使像变得更清晰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对于显微镜，为提高其分辨本领，应选用波长更短，更不易发生衍射现象的电子显微镜或离子显微镜；对于望远镜，因受衍射现象的影响，物镜的尺寸越大，其分辨本领越好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93896;FounderCES"/>
          <p:cNvPicPr/>
          <p:nvPr/>
        </p:nvPicPr>
        <p:blipFill>
          <a:blip r:embed="rId2"/>
          <a:stretch>
            <a:fillRect/>
          </a:stretch>
        </p:blipFill>
        <p:spPr>
          <a:xfrm>
            <a:off x="504871" y="909199"/>
            <a:ext cx="1413871" cy="375988"/>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452431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衍射光栅</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衍射光栅的结构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22300"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1821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年，德国物理学家夫琅禾费利用衍射原理制造了一种光学器件：在两个螺杆上绷上许多平行的细金属线，或者在玻璃片上刻上许多均匀的细槽</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因为它有类似栅栏的形状，所以被称为衍射光栅</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衍射光栅产生的图样特点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多缝干涉的结果使光栅衍射的亮条纹的宽度比单缝衍射时窄得多</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复色光经光栅衍射后会彼此分开，如白光经过光栅后能被分解并形成彩色条纹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491769" y="898133"/>
            <a:ext cx="1426973" cy="379472"/>
          </a:xfrm>
          <a:prstGeom prst="rect">
            <a:avLst/>
          </a:prstGeom>
        </p:spPr>
      </p:pic>
    </p:spTree>
    <p:extLst>
      <p:ext uri="{BB962C8B-B14F-4D97-AF65-F5344CB8AC3E}">
        <p14:creationId xmlns:p14="http://schemas.microsoft.com/office/powerpoint/2010/main" val="3429064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4454233"/>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种衍射图样的比较</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单缝衍射图样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中央条纹最亮，越向两边越暗；条纹间距不等，中央条纹最宽，两边条纹宽度变窄</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缝变窄，通过的光变少，而光分布的范围更宽，所以亮条纹的亮度降低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中央亮条纹的宽度及条纹间距跟入射光的波长及单缝宽度有关，入射光波长越大，单缝越窄，中央亮条纹的宽度及条纹间距就越大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用白光做单缝衍射时，中央亮条纹是白色的，两边是彩色条纹，中央亮条纹仍然最宽最亮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3707;FounderCES"/>
          <p:cNvPicPr/>
          <p:nvPr/>
        </p:nvPicPr>
        <p:blipFill>
          <a:blip r:embed="rId3"/>
          <a:stretch>
            <a:fillRect/>
          </a:stretch>
        </p:blipFill>
        <p:spPr>
          <a:xfrm>
            <a:off x="478582" y="1556792"/>
            <a:ext cx="1080441" cy="379472"/>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圆孔衍射图样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圆孔衍射</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如图甲所示，当挡板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上的圆孔较大时，光屏上出现图乙所示的圆形亮斑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光的直线传播</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；减小圆孔，光屏上出现光源的像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小孔成像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；当圆孔很小时，光屏上出现图丙所示的亮、暗相间的圆环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衍射图样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142878" y="3645024"/>
            <a:ext cx="5434186" cy="1893359"/>
          </a:xfrm>
          <a:prstGeom prst="rect">
            <a:avLst/>
          </a:prstGeom>
        </p:spPr>
      </p:pic>
    </p:spTree>
    <p:extLst>
      <p:ext uri="{BB962C8B-B14F-4D97-AF65-F5344CB8AC3E}">
        <p14:creationId xmlns:p14="http://schemas.microsoft.com/office/powerpoint/2010/main" val="1444297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圆孔衍射的图样特征</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单色光的圆孔衍射图样：中央亮圆的亮度大，周围是明暗相间的不等距的圆环；越向外，圆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环亮度越低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白光的圆孔衍射图样：中央亮圆为白色，周围是彩色圆环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142878" y="2996952"/>
            <a:ext cx="5434186" cy="1893359"/>
          </a:xfrm>
          <a:prstGeom prst="rect">
            <a:avLst/>
          </a:prstGeom>
        </p:spPr>
      </p:pic>
    </p:spTree>
    <p:extLst>
      <p:ext uri="{BB962C8B-B14F-4D97-AF65-F5344CB8AC3E}">
        <p14:creationId xmlns:p14="http://schemas.microsoft.com/office/powerpoint/2010/main" val="478740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圆板衍射图样</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各种不同形状的障碍物都能使光发生衍射，致使影的轮廓模糊不清，若在单色光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如激光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传播途中放一个较小的圆形障碍物，会发现在影的中心有一个亮斑，这就是著名的泊松亮斑</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形成泊松亮斑时，圆板阴影的边缘是模糊的，在阴影外还有不等间距的明暗相间的圆环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周围的亮环或暗环间距随半径增大而减小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2"/>
          <a:stretch>
            <a:fillRect/>
          </a:stretch>
        </p:blipFill>
        <p:spPr>
          <a:xfrm>
            <a:off x="3646934" y="4653136"/>
            <a:ext cx="5434186" cy="1893359"/>
          </a:xfrm>
          <a:prstGeom prst="rect">
            <a:avLst/>
          </a:prstGeom>
        </p:spPr>
      </p:pic>
    </p:spTree>
    <p:extLst>
      <p:ext uri="{BB962C8B-B14F-4D97-AF65-F5344CB8AC3E}">
        <p14:creationId xmlns:p14="http://schemas.microsoft.com/office/powerpoint/2010/main" val="3000489729"/>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TotalTime>
  <Words>1426</Words>
  <Application>Microsoft Office PowerPoint</Application>
  <PresentationFormat>自定义</PresentationFormat>
  <Paragraphs>74</Paragraphs>
  <Slides>18</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18</vt:i4>
      </vt:variant>
    </vt:vector>
  </HeadingPairs>
  <TitlesOfParts>
    <vt:vector size="27" baseType="lpstr">
      <vt:lpstr>仿宋</vt: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386</cp:revision>
  <dcterms:created xsi:type="dcterms:W3CDTF">2020-11-06T05:24:00Z</dcterms:created>
  <dcterms:modified xsi:type="dcterms:W3CDTF">2025-06-18T03:12:03Z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